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presProps" Target="pres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theme" Target="theme/theme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tableStyles" Target="tableStyles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/Relationships>
</file>

<file path=ppt/media/image1.jpeg>
</file>

<file path=ppt/media/image10.jpeg>
</file>

<file path=ppt/media/image100.jpeg>
</file>

<file path=ppt/media/image101.jpeg>
</file>

<file path=ppt/media/image102.jpeg>
</file>

<file path=ppt/media/image103.jpeg>
</file>

<file path=ppt/media/image104.jpeg>
</file>

<file path=ppt/media/image105.jpeg>
</file>

<file path=ppt/media/image106.jpeg>
</file>

<file path=ppt/media/image107.jpeg>
</file>

<file path=ppt/media/image108.jpeg>
</file>

<file path=ppt/media/image109.jpeg>
</file>

<file path=ppt/media/image11.jpeg>
</file>

<file path=ppt/media/image110.jpeg>
</file>

<file path=ppt/media/image111.jpeg>
</file>

<file path=ppt/media/image112.jpeg>
</file>

<file path=ppt/media/image113.jpeg>
</file>

<file path=ppt/media/image114.jpeg>
</file>

<file path=ppt/media/image115.jpeg>
</file>

<file path=ppt/media/image116.jpeg>
</file>

<file path=ppt/media/image117.jpeg>
</file>

<file path=ppt/media/image118.jpeg>
</file>

<file path=ppt/media/image119.jpeg>
</file>

<file path=ppt/media/image12.jpeg>
</file>

<file path=ppt/media/image120.jpeg>
</file>

<file path=ppt/media/image121.jpeg>
</file>

<file path=ppt/media/image122.jpeg>
</file>

<file path=ppt/media/image123.jpeg>
</file>

<file path=ppt/media/image124.jpeg>
</file>

<file path=ppt/media/image125.jpeg>
</file>

<file path=ppt/media/image126.jpeg>
</file>

<file path=ppt/media/image127.jpeg>
</file>

<file path=ppt/media/image128.jpeg>
</file>

<file path=ppt/media/image129.jpeg>
</file>

<file path=ppt/media/image13.jpeg>
</file>

<file path=ppt/media/image130.jpeg>
</file>

<file path=ppt/media/image131.jpeg>
</file>

<file path=ppt/media/image132.jpeg>
</file>

<file path=ppt/media/image133.jpeg>
</file>

<file path=ppt/media/image134.jpeg>
</file>

<file path=ppt/media/image135.jpeg>
</file>

<file path=ppt/media/image136.jpeg>
</file>

<file path=ppt/media/image137.jpeg>
</file>

<file path=ppt/media/image138.jpeg>
</file>

<file path=ppt/media/image139.jpeg>
</file>

<file path=ppt/media/image14.jpeg>
</file>

<file path=ppt/media/image140.jpeg>
</file>

<file path=ppt/media/image141.jpeg>
</file>

<file path=ppt/media/image142.jpeg>
</file>

<file path=ppt/media/image143.jpeg>
</file>

<file path=ppt/media/image144.jpeg>
</file>

<file path=ppt/media/image145.jpeg>
</file>

<file path=ppt/media/image146.jpeg>
</file>

<file path=ppt/media/image147.jpeg>
</file>

<file path=ppt/media/image148.jpeg>
</file>

<file path=ppt/media/image149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jpeg>
</file>

<file path=ppt/media/image90.jpeg>
</file>

<file path=ppt/media/image91.jpeg>
</file>

<file path=ppt/media/image92.jpeg>
</file>

<file path=ppt/media/image93.jpeg>
</file>

<file path=ppt/media/image94.jpeg>
</file>

<file path=ppt/media/image95.jpeg>
</file>

<file path=ppt/media/image96.jpeg>
</file>

<file path=ppt/media/image97.jpeg>
</file>

<file path=ppt/media/image98.jpeg>
</file>

<file path=ppt/media/image9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B0B7-172D-4578-B575-3A61BB71A51F}" type="datetimeFigureOut">
              <a:rPr lang="zh-TW" altLang="en-US" smtClean="0"/>
              <a:t>2020/3/27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99B6-2704-46EB-A7E4-0B32EE0515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483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FB0B7-172D-4578-B575-3A61BB71A51F}" type="datetimeFigureOut">
              <a:rPr lang="zh-TW" altLang="en-US" smtClean="0"/>
              <a:t>2020/3/27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599B6-2704-46EB-A7E4-0B32EE0515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4933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jpeg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jpeg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jpeg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jpeg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jpeg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jpeg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jpeg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jpeg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jpeg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jpeg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jpeg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jpeg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jpeg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jpeg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jpeg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jpeg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jpeg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jpeg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jpeg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jpeg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jpeg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jpeg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jpeg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jpeg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jpeg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jpeg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jpeg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jpeg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jpeg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2.jpeg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jpeg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jpeg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jpeg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6.jpeg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jpeg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jpeg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jpeg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jpeg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jpeg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3.jpeg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jpeg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jpeg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jpeg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jpeg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8.jpeg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9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e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jpe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e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jpe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jpe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jpe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jpe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jpe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jpe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jpe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jpeg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jpeg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jpeg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jpeg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jpeg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jpeg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jpeg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526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sz="3600" smtClean="0">
                <a:ea typeface="新細明體" panose="02020500000000000000" pitchFamily="18" charset="-120"/>
              </a:rPr>
              <a:t>Organization of the </a:t>
            </a:r>
            <a:br>
              <a:rPr lang="en-US" altLang="zh-TW" sz="3600" smtClean="0">
                <a:ea typeface="新細明體" panose="02020500000000000000" pitchFamily="18" charset="-120"/>
              </a:rPr>
            </a:br>
            <a:r>
              <a:rPr lang="en-US" altLang="zh-TW" sz="3600" smtClean="0">
                <a:ea typeface="新細明體" panose="02020500000000000000" pitchFamily="18" charset="-120"/>
              </a:rPr>
              <a:t>Cardiovascular System</a:t>
            </a:r>
            <a:endParaRPr lang="en-US" altLang="zh-TW" sz="3600" dirty="0"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52908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zh-TW" sz="2400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" panose="02020603050405020304" pitchFamily="18" charset="0"/>
              </a:rPr>
              <a:t>Lecture :</a:t>
            </a:r>
            <a:endParaRPr lang="en-US" altLang="zh-TW" sz="2400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16549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7278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20154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3041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04613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2800" b="1" smtClean="0">
                <a:solidFill>
                  <a:schemeClr val="bg1"/>
                </a:solidFill>
              </a:rPr>
              <a:t>Phonocardiograms examples</a:t>
            </a:r>
            <a:endParaRPr lang="en-IN" altLang="en-US" sz="2800" b="1" dirty="0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86904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IN" altLang="en-US" sz="7200" b="1" smtClean="0">
                <a:solidFill>
                  <a:srgbClr val="FF0000"/>
                </a:solidFill>
              </a:rPr>
              <a:t>Heart Sounds &amp; Murmurs</a:t>
            </a:r>
            <a:endParaRPr lang="en-IN" altLang="en-US" sz="7200" b="1" dirty="0">
              <a:solidFill>
                <a:srgbClr val="FF0000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482478"/>
      </p:ext>
    </p:extLst>
  </p:cSld>
  <p:clrMapOvr>
    <a:masterClrMapping/>
  </p:clrMapOvr>
  <p:transition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517763"/>
      </p:ext>
    </p:extLst>
  </p:cSld>
  <p:clrMapOvr>
    <a:masterClrMapping/>
  </p:clrMapOvr>
  <p:transition>
    <p:random/>
  </p:transition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b="1" smtClean="0">
                <a:solidFill>
                  <a:schemeClr val="bg1"/>
                </a:solidFill>
              </a:rPr>
              <a:t>Heart Sounds</a:t>
            </a:r>
            <a:endParaRPr lang="en-US" altLang="en-US" sz="3600" b="1" smtClean="0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54356"/>
      </p:ext>
    </p:extLst>
  </p:cSld>
  <p:clrMapOvr>
    <a:masterClrMapping/>
  </p:clrMapOvr>
  <p:transition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b="1" smtClean="0">
                <a:solidFill>
                  <a:schemeClr val="bg1"/>
                </a:solidFill>
              </a:rPr>
              <a:t>Heart sounds</a:t>
            </a:r>
            <a:endParaRPr lang="en-US" altLang="en-US" sz="3600" b="1" smtClean="0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85643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sz="3600" b="1" smtClean="0">
                <a:solidFill>
                  <a:schemeClr val="bg1"/>
                </a:solidFill>
                <a:latin typeface="+mn-lt"/>
              </a:rPr>
              <a:t>Blood Pressure</a:t>
            </a:r>
            <a:endParaRPr lang="en-US" altLang="zh-TW" sz="3600" b="1" smtClean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9260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3600" b="1" smtClean="0">
                <a:solidFill>
                  <a:schemeClr val="bg1"/>
                </a:solidFill>
              </a:rPr>
              <a:t>First heart sound</a:t>
            </a:r>
            <a:endParaRPr lang="en-IN" altLang="en-US" sz="3600" b="1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693352"/>
      </p:ext>
    </p:extLst>
  </p:cSld>
  <p:clrMapOvr>
    <a:masterClrMapping/>
  </p:clrMapOvr>
  <p:transition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3600" b="1" smtClean="0">
                <a:solidFill>
                  <a:schemeClr val="bg1"/>
                </a:solidFill>
              </a:rPr>
              <a:t>Second heart sound</a:t>
            </a:r>
            <a:endParaRPr lang="en-IN" altLang="en-US" sz="3600" b="1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986689"/>
      </p:ext>
    </p:extLst>
  </p:cSld>
  <p:clrMapOvr>
    <a:masterClrMapping/>
  </p:clrMapOvr>
  <p:transition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3600" b="1" smtClean="0">
                <a:solidFill>
                  <a:schemeClr val="bg1"/>
                </a:solidFill>
              </a:rPr>
              <a:t>Heart Murmur</a:t>
            </a:r>
            <a:endParaRPr lang="en-IN" altLang="en-US" sz="3600" b="1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152419"/>
      </p:ext>
    </p:extLst>
  </p:cSld>
  <p:clrMapOvr>
    <a:masterClrMapping/>
  </p:clrMapOvr>
  <p:transition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b="1" smtClean="0">
                <a:solidFill>
                  <a:schemeClr val="bg1"/>
                </a:solidFill>
                <a:cs typeface="Arial" panose="020B0604020202020204" pitchFamily="34" charset="0"/>
              </a:rPr>
              <a:t>Two Basic Types of Valvular Diseases </a:t>
            </a:r>
            <a:endParaRPr lang="en-I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58095"/>
      </p:ext>
    </p:extLst>
  </p:cSld>
  <p:clrMapOvr>
    <a:masterClrMapping/>
  </p:clrMapOvr>
  <p:transition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38290"/>
      </p:ext>
    </p:extLst>
  </p:cSld>
  <p:clrMapOvr>
    <a:masterClrMapping/>
  </p:clrMapOvr>
  <p:transition>
    <p:random/>
  </p:transition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503050"/>
      </p:ext>
    </p:extLst>
  </p:cSld>
  <p:clrMapOvr>
    <a:masterClrMapping/>
  </p:clrMapOvr>
  <p:transition>
    <p:random/>
  </p:transition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28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Dynamics Of Streptococcal Damage To Heart  Valves</a:t>
            </a:r>
            <a:endParaRPr lang="en-US" altLang="en-US" sz="2400" b="1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56111"/>
      </p:ext>
    </p:extLst>
  </p:cSld>
  <p:clrMapOvr>
    <a:masterClrMapping/>
  </p:clrMapOvr>
  <p:transition>
    <p:random/>
  </p:transition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41274"/>
      </p:ext>
    </p:extLst>
  </p:cSld>
  <p:clrMapOvr>
    <a:masterClrMapping/>
  </p:clrMapOvr>
  <p:transition>
    <p:random/>
  </p:transition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28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Dynamics Of Streptococcal Damage To Heart  Valves</a:t>
            </a:r>
            <a:endParaRPr lang="en-US" altLang="en-US" sz="2400" b="1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230346"/>
      </p:ext>
    </p:extLst>
  </p:cSld>
  <p:clrMapOvr>
    <a:masterClrMapping/>
  </p:clrMapOvr>
  <p:transition>
    <p:random/>
  </p:transition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28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Dynamics Of Streptococcal Damage To Heart  Valves</a:t>
            </a:r>
            <a:endParaRPr lang="en-US" altLang="en-US" sz="2400" b="1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159700"/>
      </p:ext>
    </p:ext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80734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Mitral Stenosis Murmur</a:t>
            </a:r>
            <a:endParaRPr lang="en-US" altLang="en-US" sz="3600" b="1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248388"/>
      </p:ext>
    </p:extLst>
  </p:cSld>
  <p:clrMapOvr>
    <a:masterClrMapping/>
  </p:clrMapOvr>
  <p:transition>
    <p:random/>
  </p:transition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Mitral Stenosis Hemodynamics</a:t>
            </a:r>
            <a:endParaRPr lang="en-US" altLang="en-US" sz="3600" b="1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724303"/>
      </p:ext>
    </p:extLst>
  </p:cSld>
  <p:clrMapOvr>
    <a:masterClrMapping/>
  </p:clrMapOvr>
  <p:transition>
    <p:random/>
  </p:transition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116306"/>
      </p:ext>
    </p:extLst>
  </p:cSld>
  <p:clrMapOvr>
    <a:masterClrMapping/>
  </p:clrMapOvr>
  <p:transition>
    <p:random/>
  </p:transition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10787"/>
      </p:ext>
    </p:extLst>
  </p:cSld>
  <p:clrMapOvr>
    <a:masterClrMapping/>
  </p:clrMapOvr>
  <p:transition>
    <p:random/>
  </p:transition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Mitral Regurgitation Murmur</a:t>
            </a:r>
            <a:endParaRPr lang="en-US" altLang="en-US" sz="3600" b="1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777914"/>
      </p:ext>
    </p:extLst>
  </p:cSld>
  <p:clrMapOvr>
    <a:masterClrMapping/>
  </p:clrMapOvr>
  <p:transition>
    <p:random/>
  </p:transition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2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Mitral Regurgitation Hemodynamics</a:t>
            </a:r>
            <a:endParaRPr lang="en-US" altLang="en-US" b="1" smtClean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158432"/>
      </p:ext>
    </p:extLst>
  </p:cSld>
  <p:clrMapOvr>
    <a:masterClrMapping/>
  </p:clrMapOvr>
  <p:transition>
    <p:random/>
  </p:transition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302083"/>
      </p:ext>
    </p:extLst>
  </p:cSld>
  <p:clrMapOvr>
    <a:masterClrMapping/>
  </p:clrMapOvr>
  <p:transition>
    <p:random/>
  </p:transition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16411"/>
      </p:ext>
    </p:extLst>
  </p:cSld>
  <p:clrMapOvr>
    <a:masterClrMapping/>
  </p:clrMapOvr>
  <p:transition>
    <p:random/>
  </p:transition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Aortic Stenosis Murmur</a:t>
            </a:r>
            <a:endParaRPr lang="en-US" altLang="en-US" sz="3600" b="1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815193"/>
      </p:ext>
    </p:extLst>
  </p:cSld>
  <p:clrMapOvr>
    <a:masterClrMapping/>
  </p:clrMapOvr>
  <p:transition>
    <p:random/>
  </p:transition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Aortic Stenosis Hemodynamics</a:t>
            </a:r>
            <a:endParaRPr lang="en-US" altLang="en-US" sz="3600" b="1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115189"/>
      </p:ext>
    </p:ext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The Heart</a:t>
            </a:r>
            <a:endParaRPr lang="en-US" altLang="en-US" sz="3600" b="1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30714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31480"/>
      </p:ext>
    </p:extLst>
  </p:cSld>
  <p:clrMapOvr>
    <a:masterClrMapping/>
  </p:clrMapOvr>
  <p:transition>
    <p:random/>
  </p:transition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471505"/>
      </p:ext>
    </p:extLst>
  </p:cSld>
  <p:clrMapOvr>
    <a:masterClrMapping/>
  </p:clrMapOvr>
  <p:transition>
    <p:random/>
  </p:transition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Aortic Regurgitation Murmur</a:t>
            </a:r>
            <a:endParaRPr lang="en-US" altLang="en-US" sz="3600" b="1" dirty="0">
              <a:solidFill>
                <a:schemeClr val="bg1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306565"/>
      </p:ext>
    </p:extLst>
  </p:cSld>
  <p:clrMapOvr>
    <a:masterClrMapping/>
  </p:clrMapOvr>
  <p:transition>
    <p:random/>
  </p:transition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2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Aortic Regurgitation Hemodynamics</a:t>
            </a:r>
            <a:endParaRPr lang="en-US" altLang="en-US" sz="3200" b="1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92105"/>
      </p:ext>
    </p:extLst>
  </p:cSld>
  <p:clrMapOvr>
    <a:masterClrMapping/>
  </p:clrMapOvr>
  <p:transition>
    <p:random/>
  </p:transition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68811"/>
      </p:ext>
    </p:extLst>
  </p:cSld>
  <p:clrMapOvr>
    <a:masterClrMapping/>
  </p:clrMapOvr>
  <p:transition>
    <p:random/>
  </p:transition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140558"/>
      </p:ext>
    </p:extLst>
  </p:cSld>
  <p:clrMapOvr>
    <a:masterClrMapping/>
  </p:clrMapOvr>
  <p:transition>
    <p:random/>
  </p:transition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Patent Ductus Arteriosus</a:t>
            </a:r>
            <a:endParaRPr lang="en-US" altLang="en-US" sz="3600" b="1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521030"/>
      </p:ext>
    </p:extLst>
  </p:cSld>
  <p:clrMapOvr>
    <a:masterClrMapping/>
  </p:clrMapOvr>
  <p:transition>
    <p:random/>
  </p:transition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488620"/>
      </p:ext>
    </p:extLst>
  </p:cSld>
  <p:clrMapOvr>
    <a:masterClrMapping/>
  </p:clrMapOvr>
  <p:transition>
    <p:random/>
  </p:transition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4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Patent Ductus Arteriosus Murmur</a:t>
            </a:r>
            <a:endParaRPr lang="en-US" altLang="en-US" b="1" smtClean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277346"/>
      </p:ext>
    </p:extLst>
  </p:cSld>
  <p:clrMapOvr>
    <a:masterClrMapping/>
  </p:clrMapOvr>
  <p:transition>
    <p:random/>
  </p:transition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Interventricular Septal Defect</a:t>
            </a:r>
            <a:endParaRPr lang="en-US" altLang="en-US" sz="3600" b="1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3709"/>
      </p:ext>
    </p:ext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Cardiac Muscle</a:t>
            </a:r>
            <a:endParaRPr lang="en-US" altLang="en-US" sz="3600" b="1" u="sng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4215"/>
      </p:ext>
    </p:extLst>
  </p:cSld>
  <p:clrMapOvr>
    <a:masterClrMapping/>
  </p:clrMapOvr>
  <p:transition>
    <p:random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383223"/>
      </p:ext>
    </p:extLst>
  </p:cSld>
  <p:clrMapOvr>
    <a:masterClrMapping/>
  </p:clrMapOvr>
  <p:transition>
    <p:random/>
  </p:transition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Interatrial Septal Defect</a:t>
            </a:r>
            <a:endParaRPr lang="en-US" altLang="en-US" sz="3600" b="1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873418"/>
      </p:ext>
    </p:extLst>
  </p:cSld>
  <p:clrMapOvr>
    <a:masterClrMapping/>
  </p:clrMapOvr>
  <p:transition/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480054"/>
      </p:ext>
    </p:extLst>
  </p:cSld>
  <p:clrMapOvr>
    <a:masterClrMapping/>
  </p:clrMapOvr>
  <p:transition>
    <p:random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355657"/>
      </p:ext>
    </p:extLst>
  </p:cSld>
  <p:clrMapOvr>
    <a:masterClrMapping/>
  </p:clrMapOvr>
  <p:transition>
    <p:random/>
  </p:transition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157729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490502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026705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698323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515875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670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Chambers of the heart</a:t>
            </a:r>
            <a:endParaRPr lang="en-US" altLang="zh-TW" sz="3600" b="1" dirty="0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155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Atria</a:t>
            </a:r>
            <a:endParaRPr lang="en-US" altLang="zh-TW" sz="40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00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Ventricles </a:t>
            </a:r>
            <a:endParaRPr lang="en-US" altLang="zh-TW" sz="3600" b="1" dirty="0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317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Great Vessels - Veins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636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Great Vessels - Arteries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202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z="5400" smtClean="0">
                <a:ea typeface="新細明體" panose="02020500000000000000" pitchFamily="18" charset="-120"/>
              </a:rPr>
              <a:t>For You</a:t>
            </a:r>
            <a:endParaRPr lang="en-US" altLang="zh-TW" sz="5400" smtClean="0"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392957"/>
      </p:ext>
    </p:extLst>
  </p:cSld>
  <p:clrMapOvr>
    <a:masterClrMapping/>
  </p:clrMapOvr>
  <p:transition advClick="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6215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Pulmonary Circuit</a:t>
            </a:r>
            <a:endParaRPr lang="en-US" altLang="zh-TW" sz="3600" b="1" dirty="0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040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Systemic Circuit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839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Complete Pathway of Blood Through the Heart and Lungs</a:t>
            </a:r>
            <a:endParaRPr lang="en-US" altLang="zh-TW" sz="3200" b="1" dirty="0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8717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1880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The Heart Valves</a:t>
            </a:r>
            <a:endParaRPr lang="en-US" altLang="zh-TW" sz="3200" b="1" dirty="0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7468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Valvular Function</a:t>
            </a:r>
            <a:endParaRPr lang="en-US" altLang="en-US" sz="3600" b="1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466137"/>
      </p:ext>
    </p:extLst>
  </p:cSld>
  <p:clrMapOvr>
    <a:masterClrMapping/>
  </p:clrMapOvr>
  <p:transition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Atrioventricular (AV) Valves 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7901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Atrioventricular Valve Function</a:t>
            </a:r>
            <a:endParaRPr lang="en-US" altLang="zh-TW" sz="3600" b="1" dirty="0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5188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Semilunar Valves </a:t>
            </a:r>
            <a:endParaRPr lang="en-US" altLang="zh-TW" sz="3600" b="1" dirty="0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83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262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Semilunar Valve Function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766900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Auscultation - Heart Sounds</a:t>
            </a:r>
            <a:endParaRPr lang="en-US" altLang="zh-TW" sz="40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248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5178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8000" b="1" smtClean="0">
                <a:solidFill>
                  <a:srgbClr val="C00000"/>
                </a:solidFill>
              </a:rPr>
              <a:t>Cardiac Cycle</a:t>
            </a:r>
            <a:endParaRPr lang="en-IN" altLang="en-US" sz="8000" b="1" dirty="0" smtClean="0">
              <a:solidFill>
                <a:srgbClr val="C00000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285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The Heartbeat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694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The Cardiac Cycle</a:t>
            </a:r>
            <a:endParaRPr lang="en-US" altLang="zh-TW" sz="32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0098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Cardiac Cycle and Heart Rate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796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660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Cardiac Cycle</a:t>
            </a:r>
            <a:endParaRPr lang="en-US" altLang="en-US" b="1" u="sng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58697"/>
      </p:ext>
    </p:extLst>
  </p:cSld>
  <p:clrMapOvr>
    <a:masterClrMapping/>
  </p:clrMapOvr>
  <p:transition>
    <p:random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7553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smtClean="0">
                <a:solidFill>
                  <a:srgbClr val="00B050"/>
                </a:solidFill>
                <a:latin typeface="+mn-lt"/>
              </a:rPr>
              <a:t/>
            </a:r>
            <a:br>
              <a:rPr lang="en-US" sz="4000" b="1" smtClean="0">
                <a:solidFill>
                  <a:srgbClr val="00B050"/>
                </a:solidFill>
                <a:latin typeface="+mn-lt"/>
              </a:rPr>
            </a:br>
            <a:r>
              <a:rPr lang="en-US" sz="4000" b="1" smtClean="0">
                <a:solidFill>
                  <a:srgbClr val="00B050"/>
                </a:solidFill>
                <a:latin typeface="+mn-lt"/>
              </a:rPr>
              <a:t/>
            </a:r>
            <a:br>
              <a:rPr lang="en-US" sz="4000" b="1" smtClean="0">
                <a:solidFill>
                  <a:srgbClr val="00B050"/>
                </a:solidFill>
                <a:latin typeface="+mn-lt"/>
              </a:rPr>
            </a:br>
            <a:r>
              <a:rPr lang="en-US" sz="4000" b="1" smtClean="0">
                <a:solidFill>
                  <a:srgbClr val="00B050"/>
                </a:solidFill>
                <a:latin typeface="+mn-lt"/>
              </a:rPr>
              <a:t/>
            </a:r>
            <a:br>
              <a:rPr lang="en-US" sz="4000" b="1" smtClean="0">
                <a:solidFill>
                  <a:srgbClr val="00B050"/>
                </a:solidFill>
                <a:latin typeface="+mn-lt"/>
              </a:rPr>
            </a:br>
            <a:r>
              <a:rPr lang="en-US" sz="4000" b="1" smtClean="0">
                <a:solidFill>
                  <a:srgbClr val="00B050"/>
                </a:solidFill>
                <a:latin typeface="+mn-lt"/>
              </a:rPr>
              <a:t>Learning at the University Level</a:t>
            </a:r>
            <a:endParaRPr lang="en-US" sz="4000" b="1" dirty="0">
              <a:solidFill>
                <a:srgbClr val="00B050"/>
              </a:solidFill>
              <a:latin typeface="+mn-lt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1679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Cardiac Cycle </a:t>
            </a:r>
            <a:r>
              <a:rPr lang="en-US" altLang="en-US" sz="24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(cont’d)</a:t>
            </a:r>
            <a:endParaRPr lang="en-US" altLang="en-US" b="1" dirty="0" smtClean="0"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658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Cardiac Cycle </a:t>
            </a:r>
            <a:r>
              <a:rPr lang="en-US" altLang="en-US" sz="24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(cont’d)</a:t>
            </a:r>
            <a:endParaRPr lang="en-US" altLang="en-US" b="1" u="sng" smtClean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6693"/>
      </p:ext>
    </p:extLst>
  </p:cSld>
  <p:clrMapOvr>
    <a:masterClrMapping/>
  </p:clrMapOvr>
  <p:transition>
    <p:random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>
              <a:lnSpc>
                <a:spcPct val="75000"/>
              </a:lnSpc>
            </a:pPr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Ventricular Pressure and Volume Curves</a:t>
            </a:r>
            <a:endParaRPr lang="en-US" altLang="en-US" sz="3600" b="1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249922"/>
      </p:ext>
    </p:extLst>
  </p:cSld>
  <p:clrMapOvr>
    <a:masterClrMapping/>
  </p:clrMapOvr>
  <p:transition>
    <p:random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>
              <a:lnSpc>
                <a:spcPct val="75000"/>
              </a:lnSpc>
            </a:pPr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Ventricular Pressure and Volume Curves </a:t>
            </a:r>
            <a:r>
              <a:rPr lang="en-US" altLang="en-US" sz="24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(cont’d)</a:t>
            </a:r>
            <a:endParaRPr lang="en-US" altLang="en-US" b="1" dirty="0" smtClean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828357"/>
      </p:ext>
    </p:extLst>
  </p:cSld>
  <p:clrMapOvr>
    <a:masterClrMapping/>
  </p:clrMapOvr>
  <p:transition>
    <p:random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The Cardiac Cycle 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6458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The Cardiac Cycle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7168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Phases of the Cardiac Cycle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8133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1219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b="1" smtClean="0">
                <a:solidFill>
                  <a:schemeClr val="bg1"/>
                </a:solidFill>
              </a:rPr>
              <a:t>Cardiac Cycle</a:t>
            </a:r>
            <a:endParaRPr lang="en-US" altLang="en-US" sz="2000" b="1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9304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sz="3200" b="1" smtClean="0">
                <a:solidFill>
                  <a:srgbClr val="0000CC"/>
                </a:solidFill>
              </a:rPr>
              <a:t>Cardiac Cycle</a:t>
            </a:r>
            <a:endParaRPr lang="en-IN" altLang="en-US" sz="3200" b="1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428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78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sz="3600" b="1" smtClean="0">
                <a:solidFill>
                  <a:srgbClr val="0000FF"/>
                </a:solidFill>
              </a:rPr>
              <a:t>Phases of Cardiac Cycle</a:t>
            </a:r>
            <a:endParaRPr lang="en-IN" altLang="en-US" sz="3600" b="1" dirty="0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7373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sz="3600" b="1" smtClean="0">
                <a:solidFill>
                  <a:srgbClr val="0000FF"/>
                </a:solidFill>
              </a:rPr>
              <a:t>Phases of Cardiac Cycle</a:t>
            </a:r>
            <a:endParaRPr lang="en-IN" altLang="en-US" sz="3600" b="1" dirty="0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3924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sz="3600" b="1" smtClean="0">
                <a:solidFill>
                  <a:srgbClr val="0000FF"/>
                </a:solidFill>
              </a:rPr>
              <a:t>Phases of Cardiac Cycle</a:t>
            </a:r>
            <a:endParaRPr lang="en-IN" altLang="en-US" sz="3600" b="1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6777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4000" b="1" smtClean="0">
                <a:solidFill>
                  <a:srgbClr val="0000CC"/>
                </a:solidFill>
              </a:rPr>
              <a:t>Cardiac Cycle</a:t>
            </a:r>
            <a:br>
              <a:rPr lang="en-US" altLang="en-US" sz="4000" b="1" smtClean="0">
                <a:solidFill>
                  <a:srgbClr val="0000CC"/>
                </a:solidFill>
              </a:rPr>
            </a:br>
            <a:r>
              <a:rPr lang="en-US" altLang="en-US" sz="2400" b="1" smtClean="0">
                <a:solidFill>
                  <a:srgbClr val="0000CC"/>
                </a:solidFill>
              </a:rPr>
              <a:t>Phases</a:t>
            </a:r>
            <a:endParaRPr lang="en-US" altLang="en-US" sz="2400" b="1">
              <a:solidFill>
                <a:srgbClr val="0000CC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7590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4000" b="1" smtClean="0">
                <a:solidFill>
                  <a:srgbClr val="0000CC"/>
                </a:solidFill>
              </a:rPr>
              <a:t>Cardiac Cycle</a:t>
            </a:r>
            <a:br>
              <a:rPr lang="en-US" altLang="en-US" sz="4000" b="1" smtClean="0">
                <a:solidFill>
                  <a:srgbClr val="0000CC"/>
                </a:solidFill>
              </a:rPr>
            </a:br>
            <a:r>
              <a:rPr lang="en-US" altLang="en-US" sz="2400" b="1" smtClean="0">
                <a:solidFill>
                  <a:srgbClr val="0000CC"/>
                </a:solidFill>
              </a:rPr>
              <a:t>Phases</a:t>
            </a:r>
            <a:endParaRPr lang="en-US" altLang="en-US" sz="2400" b="1" dirty="0">
              <a:solidFill>
                <a:srgbClr val="0000CC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35557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4000" b="1" smtClean="0">
                <a:solidFill>
                  <a:srgbClr val="0000CC"/>
                </a:solidFill>
              </a:rPr>
              <a:t>Cardiac Cycle</a:t>
            </a:r>
            <a:br>
              <a:rPr lang="en-US" altLang="en-US" sz="4000" b="1" smtClean="0">
                <a:solidFill>
                  <a:srgbClr val="0000CC"/>
                </a:solidFill>
              </a:rPr>
            </a:br>
            <a:r>
              <a:rPr lang="en-US" altLang="en-US" sz="2400" b="1" smtClean="0">
                <a:solidFill>
                  <a:srgbClr val="0000CC"/>
                </a:solidFill>
              </a:rPr>
              <a:t>Phases</a:t>
            </a:r>
            <a:endParaRPr lang="en-US" altLang="en-US" sz="2400" b="1">
              <a:solidFill>
                <a:srgbClr val="0000CC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7880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4000" b="1" smtClean="0">
                <a:solidFill>
                  <a:srgbClr val="0000CC"/>
                </a:solidFill>
              </a:rPr>
              <a:t>Cardiac Cycle</a:t>
            </a:r>
            <a:br>
              <a:rPr lang="en-US" altLang="en-US" sz="4000" b="1" smtClean="0">
                <a:solidFill>
                  <a:srgbClr val="0000CC"/>
                </a:solidFill>
              </a:rPr>
            </a:br>
            <a:r>
              <a:rPr lang="en-US" altLang="en-US" sz="2400" b="1" smtClean="0">
                <a:solidFill>
                  <a:srgbClr val="0000CC"/>
                </a:solidFill>
              </a:rPr>
              <a:t>Phases</a:t>
            </a:r>
            <a:endParaRPr lang="en-US" altLang="en-US" sz="2400" b="1">
              <a:solidFill>
                <a:srgbClr val="0000CC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61825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4000" b="1" smtClean="0">
                <a:solidFill>
                  <a:srgbClr val="0000CC"/>
                </a:solidFill>
              </a:rPr>
              <a:t>Cardiac Cycle</a:t>
            </a:r>
            <a:br>
              <a:rPr lang="en-US" altLang="en-US" sz="4000" b="1" smtClean="0">
                <a:solidFill>
                  <a:srgbClr val="0000CC"/>
                </a:solidFill>
              </a:rPr>
            </a:br>
            <a:r>
              <a:rPr lang="en-US" altLang="en-US" sz="2400" b="1" smtClean="0">
                <a:solidFill>
                  <a:srgbClr val="0000CC"/>
                </a:solidFill>
              </a:rPr>
              <a:t>Phases</a:t>
            </a:r>
            <a:endParaRPr lang="en-US" altLang="en-US" sz="2400" b="1">
              <a:solidFill>
                <a:srgbClr val="0000CC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97004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sz="3600" b="1" smtClean="0">
                <a:solidFill>
                  <a:srgbClr val="0000FF"/>
                </a:solidFill>
              </a:rPr>
              <a:t>Phases of Cardiac Cycle</a:t>
            </a:r>
            <a:endParaRPr lang="en-IN" altLang="en-US" sz="3600" b="1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2384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sz="3600" b="1" smtClean="0">
                <a:solidFill>
                  <a:srgbClr val="0000FF"/>
                </a:solidFill>
              </a:rPr>
              <a:t>Ventricular Systole</a:t>
            </a:r>
            <a:endParaRPr lang="en-IN" altLang="en-US" sz="3600" b="1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33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26854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sz="3600" b="1" smtClean="0">
                <a:solidFill>
                  <a:srgbClr val="0000FF"/>
                </a:solidFill>
              </a:rPr>
              <a:t>Ventricular Diastole</a:t>
            </a:r>
            <a:endParaRPr lang="en-IN" altLang="en-US" sz="3600" b="1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82221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sz="3600" b="1" smtClean="0">
                <a:solidFill>
                  <a:srgbClr val="0000FF"/>
                </a:solidFill>
              </a:rPr>
              <a:t>Phases of Cardiac Cycle</a:t>
            </a:r>
            <a:endParaRPr lang="en-IN" altLang="en-US" sz="3600" b="1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90144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8 Steps in the Cardiac Cycle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3616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8 Steps in the Cardiac Cycle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34354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8 Steps in the Cardiac Cycle</a:t>
            </a:r>
            <a:endParaRPr lang="en-US" altLang="zh-TW" sz="3600" b="1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94836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8 Steps in the Cardiac Cycle </a:t>
            </a:r>
            <a:endParaRPr lang="en-US" altLang="zh-TW" sz="3600" b="1" dirty="0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10071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zh-TW" sz="3200" b="1" smtClean="0">
                <a:solidFill>
                  <a:srgbClr val="00B0F0"/>
                </a:solidFill>
                <a:ea typeface="新細明體" panose="02020500000000000000" pitchFamily="18" charset="-120"/>
              </a:rPr>
              <a:t>Phases of Cardiac Cycle-step by step-800mSec- </a:t>
            </a:r>
            <a:br>
              <a:rPr lang="en-US" altLang="zh-TW" sz="3200" b="1" smtClean="0">
                <a:solidFill>
                  <a:srgbClr val="00B0F0"/>
                </a:solidFill>
                <a:ea typeface="新細明體" panose="02020500000000000000" pitchFamily="18" charset="-120"/>
              </a:rPr>
            </a:br>
            <a:r>
              <a:rPr lang="en-US" altLang="zh-TW" sz="3200" b="1" smtClean="0">
                <a:solidFill>
                  <a:srgbClr val="00B0F0"/>
                </a:solidFill>
                <a:ea typeface="新細明體" panose="02020500000000000000" pitchFamily="18" charset="-120"/>
              </a:rPr>
              <a:t>only 370mSec for Systoles</a:t>
            </a:r>
            <a:endParaRPr lang="en-US" altLang="zh-TW" sz="3200" b="1" dirty="0">
              <a:solidFill>
                <a:srgbClr val="00B0F0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43114"/>
      </p:ext>
    </p:extLst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zh-TW" sz="3200" b="1" smtClean="0">
                <a:solidFill>
                  <a:srgbClr val="00B0F0"/>
                </a:solidFill>
                <a:ea typeface="新細明體" panose="02020500000000000000" pitchFamily="18" charset="-120"/>
              </a:rPr>
              <a:t>Isovolumic Contraction of Ventricles</a:t>
            </a:r>
            <a:endParaRPr lang="en-US" altLang="zh-TW" sz="3200" b="1" smtClean="0">
              <a:solidFill>
                <a:srgbClr val="00B0F0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75685"/>
      </p:ext>
    </p:extLst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zh-TW" sz="3200" b="1" smtClean="0">
                <a:solidFill>
                  <a:srgbClr val="00B0F0"/>
                </a:solidFill>
                <a:ea typeface="新細明體" panose="02020500000000000000" pitchFamily="18" charset="-120"/>
              </a:rPr>
              <a:t>Ventricular Ejection</a:t>
            </a:r>
            <a:endParaRPr lang="en-US" altLang="zh-TW" sz="3200" b="1">
              <a:solidFill>
                <a:srgbClr val="00B0F0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023080"/>
      </p:ext>
    </p:extLst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zh-TW" sz="3200" b="1" smtClean="0">
                <a:solidFill>
                  <a:srgbClr val="00B0F0"/>
                </a:solidFill>
                <a:ea typeface="新細明體" panose="02020500000000000000" pitchFamily="18" charset="-120"/>
              </a:rPr>
              <a:t>Isovolumic Relaxation of Ventricles</a:t>
            </a:r>
            <a:endParaRPr lang="en-US" altLang="zh-TW" sz="3200" b="1" smtClean="0">
              <a:solidFill>
                <a:srgbClr val="00B0F0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7249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zh-TW" sz="2400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" panose="02020603050405020304" pitchFamily="18" charset="0"/>
              </a:rPr>
              <a:t>Lecture :</a:t>
            </a:r>
            <a:endParaRPr lang="en-US" altLang="zh-TW" sz="2400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46141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zh-TW" sz="3200" b="1" smtClean="0">
                <a:solidFill>
                  <a:srgbClr val="00B0F0"/>
                </a:solidFill>
                <a:ea typeface="新細明體" panose="02020500000000000000" pitchFamily="18" charset="-120"/>
              </a:rPr>
              <a:t>Ventricular Filling</a:t>
            </a:r>
            <a:endParaRPr lang="en-US" altLang="zh-TW" sz="3200" b="1" smtClean="0">
              <a:solidFill>
                <a:srgbClr val="00B0F0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972539"/>
      </p:ext>
    </p:extLst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lnSpc>
                <a:spcPts val="4600"/>
              </a:lnSpc>
            </a:pPr>
            <a:r>
              <a:rPr lang="en-US" altLang="en-US" sz="3600" b="1" smtClean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</a:rPr>
              <a:t>Normal  Volume  of  Blood  in  Ventricles</a:t>
            </a:r>
            <a:endParaRPr lang="en-IN" altLang="en-US" sz="3600" b="1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22621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b="1" smtClean="0">
                <a:solidFill>
                  <a:schemeClr val="bg1"/>
                </a:solidFill>
                <a:ea typeface="ＭＳ Ｐゴシック" panose="020B0600070205080204" pitchFamily="34" charset="-128"/>
              </a:rPr>
              <a:t>A Simple Model of Stroke Volume</a:t>
            </a:r>
            <a:endParaRPr lang="en-US" altLang="en-US" sz="3600" b="1" smtClean="0">
              <a:solidFill>
                <a:schemeClr val="bg1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453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00032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b="1" smtClean="0">
                <a:solidFill>
                  <a:schemeClr val="bg1"/>
                </a:solidFill>
              </a:rPr>
              <a:t>Ventricular Pressures</a:t>
            </a:r>
            <a:endParaRPr lang="en-US" altLang="en-US" sz="3600" b="1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86192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2691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3600" b="1" smtClean="0">
                <a:solidFill>
                  <a:schemeClr val="bg1"/>
                </a:solidFill>
              </a:rPr>
              <a:t>Jugular venous pulse waves </a:t>
            </a:r>
            <a:endParaRPr lang="en-I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67499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3600" b="1" smtClean="0">
                <a:solidFill>
                  <a:schemeClr val="bg1"/>
                </a:solidFill>
              </a:rPr>
              <a:t>Jugular venous pulse waves </a:t>
            </a:r>
            <a:endParaRPr lang="en-IN" altLang="en-US" sz="3600" b="1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3684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3600" b="1" smtClean="0">
                <a:solidFill>
                  <a:schemeClr val="bg1"/>
                </a:solidFill>
              </a:rPr>
              <a:t>Jugular venous pulse waves </a:t>
            </a:r>
            <a:endParaRPr lang="en-IN" altLang="en-US" sz="3600" b="1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72893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3600" b="1" smtClean="0">
                <a:solidFill>
                  <a:schemeClr val="bg1"/>
                </a:solidFill>
              </a:rPr>
              <a:t>Jugular venous pulse waves </a:t>
            </a:r>
            <a:endParaRPr lang="en-IN" altLang="en-US" sz="3600" b="1">
              <a:solidFill>
                <a:schemeClr val="bg1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346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Lecture:  Objectives</a:t>
            </a:r>
            <a:endParaRPr lang="en-US" altLang="en-US" sz="3600" b="1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96326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Aortic Pressure Curve</a:t>
            </a:r>
            <a:endParaRPr lang="en-US" altLang="en-US" b="1" smtClean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17432"/>
      </p:ext>
    </p:extLst>
  </p:cSld>
  <p:clrMapOvr>
    <a:masterClrMapping/>
  </p:clrMapOvr>
  <p:transition>
    <p:random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>
              <a:lnSpc>
                <a:spcPct val="75000"/>
              </a:lnSpc>
            </a:pPr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Ventricular Pressure and Volume Curves </a:t>
            </a:r>
            <a:r>
              <a:rPr lang="en-US" altLang="en-US" sz="2400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(cont’d)</a:t>
            </a:r>
            <a:endParaRPr lang="en-US" altLang="en-US" dirty="0" smtClean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073442"/>
      </p:ext>
    </p:extLst>
  </p:cSld>
  <p:clrMapOvr>
    <a:masterClrMapping/>
  </p:clrMapOvr>
  <p:transition>
    <p:random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zh-TW" sz="3600" b="1" smtClean="0">
                <a:solidFill>
                  <a:schemeClr val="bg1"/>
                </a:solidFill>
                <a:ea typeface="新細明體" panose="02020500000000000000" pitchFamily="18" charset="-120"/>
              </a:rPr>
              <a:t>Cardiac Output (CO)</a:t>
            </a:r>
            <a:r>
              <a:rPr lang="ar-SA" altLang="zh-TW" sz="3600" b="1" smtClean="0">
                <a:solidFill>
                  <a:schemeClr val="bg1"/>
                </a:solidFill>
              </a:rPr>
              <a:t>‏</a:t>
            </a:r>
            <a:endParaRPr lang="en-US" altLang="zh-TW" sz="3600" b="1" smtClean="0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011444"/>
      </p:ext>
    </p:extLst>
  </p:cSld>
  <p:clrMapOvr>
    <a:masterClrMapping/>
  </p:clrMapOvr>
  <p:transition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Ejection Fraction</a:t>
            </a:r>
            <a:endParaRPr lang="en-US" altLang="en-US" sz="3600" b="1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951973"/>
      </p:ext>
    </p:extLst>
  </p:cSld>
  <p:clrMapOvr>
    <a:masterClrMapping/>
  </p:clrMapOvr>
  <p:transition>
    <p:random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Ejection Fraction </a:t>
            </a:r>
            <a:r>
              <a:rPr lang="en-US" altLang="en-US" sz="24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(cont’d)</a:t>
            </a:r>
            <a:endParaRPr lang="en-US" altLang="en-US" b="1" dirty="0" smtClean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258658"/>
      </p:ext>
    </p:extLst>
  </p:cSld>
  <p:clrMapOvr>
    <a:masterClrMapping/>
  </p:clrMapOvr>
  <p:transition>
    <p:random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64272"/>
      </p:ext>
    </p:extLst>
  </p:cSld>
  <p:clrMapOvr>
    <a:masterClrMapping/>
  </p:clrMapOvr>
  <p:transition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088657"/>
      </p:ext>
    </p:extLst>
  </p:cSld>
  <p:clrMapOvr>
    <a:masterClrMapping/>
  </p:clrMapOvr>
  <p:transition spd="slow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1447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67896"/>
      </p:ext>
    </p:extLst>
  </p:cSld>
  <p:clrMapOvr>
    <a:masterClrMapping/>
  </p:clrMapOvr>
  <p:transition>
    <p:random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795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Lecture:  Objectives</a:t>
            </a:r>
            <a:endParaRPr lang="en-US" altLang="en-US" sz="3600" b="1" dirty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1559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38371"/>
      </p:ext>
    </p:extLst>
  </p:cSld>
  <p:clrMapOvr>
    <a:masterClrMapping/>
  </p:clrMapOvr>
  <p:transition>
    <p:random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19280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35079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05002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Valvular Function </a:t>
            </a:r>
            <a:r>
              <a:rPr lang="en-US" altLang="en-US" sz="24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(cont’d)</a:t>
            </a:r>
            <a:endParaRPr lang="en-US" altLang="en-US" b="1" smtClean="0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712607"/>
      </p:ext>
    </p:extLst>
  </p:cSld>
  <p:clrMapOvr>
    <a:masterClrMapping/>
  </p:clrMapOvr>
  <p:transition>
    <p:random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Frank-Starling Mechanism</a:t>
            </a:r>
            <a:endParaRPr lang="en-US" altLang="en-US" sz="3600" b="1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579607"/>
      </p:ext>
    </p:extLst>
  </p:cSld>
  <p:clrMapOvr>
    <a:masterClrMapping/>
  </p:clrMapOvr>
  <p:transition>
    <p:random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283573"/>
      </p:ext>
    </p:extLst>
  </p:cSld>
  <p:clrMapOvr>
    <a:masterClrMapping/>
  </p:clrMapOvr>
  <p:transition>
    <p:random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Autonomic Effects on Heart</a:t>
            </a:r>
            <a:endParaRPr lang="en-US" altLang="en-US" sz="3600" b="1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052496"/>
      </p:ext>
    </p:extLst>
  </p:cSld>
  <p:clrMapOvr>
    <a:masterClrMapping/>
  </p:clrMapOvr>
  <p:transition>
    <p:random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522356"/>
      </p:ext>
    </p:extLst>
  </p:cSld>
  <p:clrMapOvr>
    <a:masterClrMapping/>
  </p:clrMapOvr>
  <p:transition>
    <p:random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sz="3600" b="1" smtClean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Cardiac Contractility</a:t>
            </a:r>
            <a:endParaRPr lang="en-US" altLang="en-US" sz="3600" b="1">
              <a:solidFill>
                <a:srgbClr val="FFFFFF"/>
              </a:solidFill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647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</Words>
  <Application>Microsoft Office PowerPoint</Application>
  <PresentationFormat>寬螢幕</PresentationFormat>
  <Paragraphs>99</Paragraphs>
  <Slides>149</Slides>
  <Notes>0</Notes>
  <HiddenSlides>1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149</vt:i4>
      </vt:variant>
    </vt:vector>
  </HeadingPairs>
  <TitlesOfParts>
    <vt:vector size="157" baseType="lpstr">
      <vt:lpstr>ＭＳ Ｐゴシック</vt:lpstr>
      <vt:lpstr>新細明體</vt:lpstr>
      <vt:lpstr>Arial</vt:lpstr>
      <vt:lpstr>Calibri</vt:lpstr>
      <vt:lpstr>Calibri Light</vt:lpstr>
      <vt:lpstr>Times</vt:lpstr>
      <vt:lpstr>Times New Roman</vt:lpstr>
      <vt:lpstr>Office 佈景主題</vt:lpstr>
      <vt:lpstr>PowerPoint 簡報</vt:lpstr>
      <vt:lpstr>For You</vt:lpstr>
      <vt:lpstr>PowerPoint 簡報</vt:lpstr>
      <vt:lpstr>   Learning at the University Level</vt:lpstr>
      <vt:lpstr>PowerPoint 簡報</vt:lpstr>
      <vt:lpstr>PowerPoint 簡報</vt:lpstr>
      <vt:lpstr>Lecture :</vt:lpstr>
      <vt:lpstr>Lecture:  Objectives</vt:lpstr>
      <vt:lpstr>Lecture:  Objectives</vt:lpstr>
      <vt:lpstr>Organization of the  Cardiovascular System</vt:lpstr>
      <vt:lpstr>Blood Pressure</vt:lpstr>
      <vt:lpstr>PowerPoint 簡報</vt:lpstr>
      <vt:lpstr>The Heart</vt:lpstr>
      <vt:lpstr>Cardiac Muscle</vt:lpstr>
      <vt:lpstr>Chambers of the heart</vt:lpstr>
      <vt:lpstr>Atria</vt:lpstr>
      <vt:lpstr>Ventricles </vt:lpstr>
      <vt:lpstr>Great Vessels - Veins</vt:lpstr>
      <vt:lpstr>Great Vessels - Arteries</vt:lpstr>
      <vt:lpstr>PowerPoint 簡報</vt:lpstr>
      <vt:lpstr>Pulmonary Circuit</vt:lpstr>
      <vt:lpstr>Systemic Circuit</vt:lpstr>
      <vt:lpstr>Complete Pathway of Blood Through the Heart and Lungs</vt:lpstr>
      <vt:lpstr>PowerPoint 簡報</vt:lpstr>
      <vt:lpstr>The Heart Valves</vt:lpstr>
      <vt:lpstr>Valvular Function</vt:lpstr>
      <vt:lpstr>Atrioventricular (AV) Valves </vt:lpstr>
      <vt:lpstr>Atrioventricular Valve Function</vt:lpstr>
      <vt:lpstr>Semilunar Valves </vt:lpstr>
      <vt:lpstr>Semilunar Valve Function</vt:lpstr>
      <vt:lpstr>Auscultation - Heart Sounds</vt:lpstr>
      <vt:lpstr>PowerPoint 簡報</vt:lpstr>
      <vt:lpstr>Cardiac Cycle</vt:lpstr>
      <vt:lpstr>The Heartbeat</vt:lpstr>
      <vt:lpstr>The Cardiac Cycle</vt:lpstr>
      <vt:lpstr>Cardiac Cycle and Heart Rate</vt:lpstr>
      <vt:lpstr>PowerPoint 簡報</vt:lpstr>
      <vt:lpstr>Cardiac Cycle</vt:lpstr>
      <vt:lpstr>PowerPoint 簡報</vt:lpstr>
      <vt:lpstr>Cardiac Cycle (cont’d)</vt:lpstr>
      <vt:lpstr>Cardiac Cycle (cont’d)</vt:lpstr>
      <vt:lpstr>Ventricular Pressure and Volume Curves</vt:lpstr>
      <vt:lpstr>Ventricular Pressure and Volume Curves (cont’d)</vt:lpstr>
      <vt:lpstr>The Cardiac Cycle </vt:lpstr>
      <vt:lpstr>The Cardiac Cycle</vt:lpstr>
      <vt:lpstr>Phases of the Cardiac Cycle</vt:lpstr>
      <vt:lpstr>PowerPoint 簡報</vt:lpstr>
      <vt:lpstr>Cardiac Cycle</vt:lpstr>
      <vt:lpstr>Cardiac Cycle</vt:lpstr>
      <vt:lpstr>Phases of Cardiac Cycle</vt:lpstr>
      <vt:lpstr>Phases of Cardiac Cycle</vt:lpstr>
      <vt:lpstr>Phases of Cardiac Cycle</vt:lpstr>
      <vt:lpstr>Cardiac Cycle Phases</vt:lpstr>
      <vt:lpstr>Cardiac Cycle Phases</vt:lpstr>
      <vt:lpstr>Cardiac Cycle Phases</vt:lpstr>
      <vt:lpstr>Cardiac Cycle Phases</vt:lpstr>
      <vt:lpstr>Cardiac Cycle Phases</vt:lpstr>
      <vt:lpstr>Phases of Cardiac Cycle</vt:lpstr>
      <vt:lpstr>Ventricular Systole</vt:lpstr>
      <vt:lpstr>Ventricular Diastole</vt:lpstr>
      <vt:lpstr>Phases of Cardiac Cycle</vt:lpstr>
      <vt:lpstr>8 Steps in the Cardiac Cycle</vt:lpstr>
      <vt:lpstr>8 Steps in the Cardiac Cycle</vt:lpstr>
      <vt:lpstr>8 Steps in the Cardiac Cycle</vt:lpstr>
      <vt:lpstr>8 Steps in the Cardiac Cycle </vt:lpstr>
      <vt:lpstr>Phases of Cardiac Cycle-step by step-800mSec-  only 370mSec for Systoles</vt:lpstr>
      <vt:lpstr>Isovolumic Contraction of Ventricles</vt:lpstr>
      <vt:lpstr>Ventricular Ejection</vt:lpstr>
      <vt:lpstr>Isovolumic Relaxation of Ventricles</vt:lpstr>
      <vt:lpstr>Ventricular Filling</vt:lpstr>
      <vt:lpstr>Normal  Volume  of  Blood  in  Ventricles</vt:lpstr>
      <vt:lpstr>A Simple Model of Stroke Volume</vt:lpstr>
      <vt:lpstr>PowerPoint 簡報</vt:lpstr>
      <vt:lpstr>Ventricular Pressures</vt:lpstr>
      <vt:lpstr>PowerPoint 簡報</vt:lpstr>
      <vt:lpstr>Jugular venous pulse waves </vt:lpstr>
      <vt:lpstr>Jugular venous pulse waves </vt:lpstr>
      <vt:lpstr>Jugular venous pulse waves </vt:lpstr>
      <vt:lpstr>Jugular venous pulse waves </vt:lpstr>
      <vt:lpstr>Aortic Pressure Curve</vt:lpstr>
      <vt:lpstr>Ventricular Pressure and Volume Curves (cont’d)</vt:lpstr>
      <vt:lpstr>Cardiac Output (CO)‏</vt:lpstr>
      <vt:lpstr>Ejection Fraction</vt:lpstr>
      <vt:lpstr>Ejection Fraction (cont’d)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Valvular Function (cont’d)</vt:lpstr>
      <vt:lpstr>Frank-Starling Mechanism</vt:lpstr>
      <vt:lpstr>PowerPoint 簡報</vt:lpstr>
      <vt:lpstr>Autonomic Effects on Heart</vt:lpstr>
      <vt:lpstr>PowerPoint 簡報</vt:lpstr>
      <vt:lpstr>Cardiac Contractility</vt:lpstr>
      <vt:lpstr>Lecture :</vt:lpstr>
      <vt:lpstr>PowerPoint 簡報</vt:lpstr>
      <vt:lpstr>PowerPoint 簡報</vt:lpstr>
      <vt:lpstr>PowerPoint 簡報</vt:lpstr>
      <vt:lpstr>PowerPoint 簡報</vt:lpstr>
      <vt:lpstr>Phonocardiograms examples</vt:lpstr>
      <vt:lpstr>Heart Sounds &amp; Murmurs</vt:lpstr>
      <vt:lpstr>PowerPoint 簡報</vt:lpstr>
      <vt:lpstr>Heart Sounds</vt:lpstr>
      <vt:lpstr>Heart sounds</vt:lpstr>
      <vt:lpstr>First heart sound</vt:lpstr>
      <vt:lpstr>Second heart sound</vt:lpstr>
      <vt:lpstr>Heart Murmur</vt:lpstr>
      <vt:lpstr>Two Basic Types of Valvular Diseases </vt:lpstr>
      <vt:lpstr>PowerPoint 簡報</vt:lpstr>
      <vt:lpstr>PowerPoint 簡報</vt:lpstr>
      <vt:lpstr>Dynamics Of Streptococcal Damage To Heart  Valves</vt:lpstr>
      <vt:lpstr>PowerPoint 簡報</vt:lpstr>
      <vt:lpstr>Dynamics Of Streptococcal Damage To Heart  Valves</vt:lpstr>
      <vt:lpstr>Dynamics Of Streptococcal Damage To Heart  Valves</vt:lpstr>
      <vt:lpstr>Mitral Stenosis Murmur</vt:lpstr>
      <vt:lpstr>Mitral Stenosis Hemodynamics</vt:lpstr>
      <vt:lpstr>PowerPoint 簡報</vt:lpstr>
      <vt:lpstr>PowerPoint 簡報</vt:lpstr>
      <vt:lpstr>Mitral Regurgitation Murmur</vt:lpstr>
      <vt:lpstr>Mitral Regurgitation Hemodynamics</vt:lpstr>
      <vt:lpstr>PowerPoint 簡報</vt:lpstr>
      <vt:lpstr>PowerPoint 簡報</vt:lpstr>
      <vt:lpstr>Aortic Stenosis Murmur</vt:lpstr>
      <vt:lpstr>Aortic Stenosis Hemodynamics</vt:lpstr>
      <vt:lpstr>PowerPoint 簡報</vt:lpstr>
      <vt:lpstr>PowerPoint 簡報</vt:lpstr>
      <vt:lpstr>Aortic Regurgitation Murmur</vt:lpstr>
      <vt:lpstr>Aortic Regurgitation Hemodynamics</vt:lpstr>
      <vt:lpstr>PowerPoint 簡報</vt:lpstr>
      <vt:lpstr>PowerPoint 簡報</vt:lpstr>
      <vt:lpstr>Patent Ductus Arteriosus</vt:lpstr>
      <vt:lpstr>PowerPoint 簡報</vt:lpstr>
      <vt:lpstr>Patent Ductus Arteriosus Murmur</vt:lpstr>
      <vt:lpstr>Interventricular Septal Defect</vt:lpstr>
      <vt:lpstr>PowerPoint 簡報</vt:lpstr>
      <vt:lpstr>Interatrial Septal Defect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TC Fang</dc:creator>
  <cp:lastModifiedBy>TC Fang</cp:lastModifiedBy>
  <cp:revision>1</cp:revision>
  <dcterms:created xsi:type="dcterms:W3CDTF">2020-03-26T22:34:18Z</dcterms:created>
  <dcterms:modified xsi:type="dcterms:W3CDTF">2020-03-26T22:34:19Z</dcterms:modified>
</cp:coreProperties>
</file>

<file path=docProps/thumbnail.jpeg>
</file>